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4" r:id="rId5"/>
    <p:sldId id="286" r:id="rId6"/>
    <p:sldId id="287" r:id="rId7"/>
    <p:sldId id="297" r:id="rId8"/>
    <p:sldId id="298" r:id="rId9"/>
    <p:sldId id="285" r:id="rId10"/>
    <p:sldId id="293" r:id="rId11"/>
    <p:sldId id="299" r:id="rId12"/>
    <p:sldId id="300" r:id="rId13"/>
    <p:sldId id="301" r:id="rId14"/>
    <p:sldId id="302" r:id="rId15"/>
    <p:sldId id="30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80" d="100"/>
          <a:sy n="80" d="100"/>
        </p:scale>
        <p:origin x="58" y="110"/>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media/image1.png>
</file>

<file path=ppt/media/image2.jp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cherlund.blogspot.com/2017/12/differences-between-ai-machine-learning.html"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picpedia.org/chalkboard/r/results.html" TargetMode="External"/><Relationship Id="rId2" Type="http://schemas.openxmlformats.org/officeDocument/2006/relationships/image" Target="../media/image6.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pxhere.com/en/photo/1450669" TargetMode="External"/><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exels.com/photo/computers-data-center-server-room-servers-270518/" TargetMode="External"/><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www.pixnio.com/people/crowd/round-table-meeting" TargetMode="External"/><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pexels.com/photo/computers-data-center-server-room-servers-270518/" TargetMode="External"/><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hippopx.com/en/books-reading-library-knowledge-read-395439" TargetMode="External"/><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pxhere.com/en/photo/1379409" TargetMode="External"/><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dirty="0"/>
              <a:t>Object detection in surveillance</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dirty="0"/>
              <a:t>Submitted by Sujal Maheshwari (2021759) of DS2</a:t>
            </a:r>
          </a:p>
          <a:p>
            <a:r>
              <a:rPr lang="en-US" dirty="0"/>
              <a:t>Under the guidance of </a:t>
            </a:r>
            <a:r>
              <a:rPr lang="en-US" b="1" dirty="0"/>
              <a:t>Dr. Pawan Kumar Mishra </a:t>
            </a:r>
          </a:p>
          <a:p>
            <a:endParaRPr lang="en-US" dirty="0"/>
          </a:p>
        </p:txBody>
      </p:sp>
      <p:pic>
        <p:nvPicPr>
          <p:cNvPr id="37" name="Picture Placeholder 36">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25686" r="25686"/>
          <a:stretch/>
        </p:blipFill>
        <p:spPr>
          <a:xfrm>
            <a:off x="7368077" y="812292"/>
            <a:ext cx="3834628" cy="4928616"/>
          </a:xfrm>
        </p:spPr>
      </p:pic>
      <p:sp>
        <p:nvSpPr>
          <p:cNvPr id="2" name="TextBox 1">
            <a:extLst>
              <a:ext uri="{FF2B5EF4-FFF2-40B4-BE49-F238E27FC236}">
                <a16:creationId xmlns:a16="http://schemas.microsoft.com/office/drawing/2014/main" id="{04FFC104-1CD4-D73E-AA88-58DC0F33575E}"/>
              </a:ext>
            </a:extLst>
          </p:cNvPr>
          <p:cNvSpPr txBox="1"/>
          <p:nvPr/>
        </p:nvSpPr>
        <p:spPr>
          <a:xfrm>
            <a:off x="7246779" y="5740908"/>
            <a:ext cx="3834628" cy="230832"/>
          </a:xfrm>
          <a:prstGeom prst="rect">
            <a:avLst/>
          </a:prstGeom>
          <a:noFill/>
        </p:spPr>
        <p:txBody>
          <a:bodyPr wrap="square" rtlCol="0">
            <a:spAutoFit/>
          </a:bodyPr>
          <a:lstStyle/>
          <a:p>
            <a:r>
              <a:rPr lang="en-IN" sz="900">
                <a:hlinkClick r:id="rId3" tooltip="https://scherlund.blogspot.com/2017/12/differences-between-ai-machine-learning.html"/>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AB4D4-F685-B7BE-E955-6960DBFD9CCD}"/>
              </a:ext>
            </a:extLst>
          </p:cNvPr>
          <p:cNvSpPr>
            <a:spLocks noGrp="1"/>
          </p:cNvSpPr>
          <p:nvPr>
            <p:ph type="title"/>
          </p:nvPr>
        </p:nvSpPr>
        <p:spPr>
          <a:xfrm>
            <a:off x="731520" y="1947672"/>
            <a:ext cx="3345958" cy="1938528"/>
          </a:xfrm>
        </p:spPr>
        <p:txBody>
          <a:bodyPr/>
          <a:lstStyle/>
          <a:p>
            <a:r>
              <a:rPr lang="en-US" dirty="0"/>
              <a:t>Result &amp; Analysis</a:t>
            </a:r>
            <a:endParaRPr lang="en-IN" dirty="0"/>
          </a:p>
        </p:txBody>
      </p:sp>
      <p:sp>
        <p:nvSpPr>
          <p:cNvPr id="3" name="Text Placeholder 2">
            <a:extLst>
              <a:ext uri="{FF2B5EF4-FFF2-40B4-BE49-F238E27FC236}">
                <a16:creationId xmlns:a16="http://schemas.microsoft.com/office/drawing/2014/main" id="{061C2AE4-A5AA-D9F6-8827-8C714ECBE7FC}"/>
              </a:ext>
            </a:extLst>
          </p:cNvPr>
          <p:cNvSpPr>
            <a:spLocks noGrp="1"/>
          </p:cNvSpPr>
          <p:nvPr>
            <p:ph type="body" idx="1"/>
          </p:nvPr>
        </p:nvSpPr>
        <p:spPr>
          <a:xfrm>
            <a:off x="731520" y="4027465"/>
            <a:ext cx="2980944" cy="402336"/>
          </a:xfrm>
        </p:spPr>
        <p:txBody>
          <a:bodyPr/>
          <a:lstStyle/>
          <a:p>
            <a:r>
              <a:rPr lang="en-IN" dirty="0"/>
              <a:t>"</a:t>
            </a:r>
            <a:r>
              <a:rPr lang="en-IN" i="1" dirty="0"/>
              <a:t>Fructus </a:t>
            </a:r>
            <a:r>
              <a:rPr lang="en-IN" i="1" dirty="0" err="1"/>
              <a:t>laboris</a:t>
            </a:r>
            <a:r>
              <a:rPr lang="en-IN" i="1" dirty="0"/>
              <a:t>"</a:t>
            </a:r>
          </a:p>
        </p:txBody>
      </p:sp>
      <p:pic>
        <p:nvPicPr>
          <p:cNvPr id="8" name="Picture Placeholder 7">
            <a:extLst>
              <a:ext uri="{FF2B5EF4-FFF2-40B4-BE49-F238E27FC236}">
                <a16:creationId xmlns:a16="http://schemas.microsoft.com/office/drawing/2014/main" id="{414E4199-AB84-9467-85D0-2B47F31D6D62}"/>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17125" r="17125"/>
          <a:stretch/>
        </p:blipFill>
        <p:spPr/>
      </p:pic>
      <p:sp>
        <p:nvSpPr>
          <p:cNvPr id="9" name="TextBox 8">
            <a:extLst>
              <a:ext uri="{FF2B5EF4-FFF2-40B4-BE49-F238E27FC236}">
                <a16:creationId xmlns:a16="http://schemas.microsoft.com/office/drawing/2014/main" id="{BA52024A-846D-59DF-3B1E-4A0E9105C95D}"/>
              </a:ext>
            </a:extLst>
          </p:cNvPr>
          <p:cNvSpPr txBox="1"/>
          <p:nvPr/>
        </p:nvSpPr>
        <p:spPr>
          <a:xfrm>
            <a:off x="5001768" y="6318504"/>
            <a:ext cx="5897880" cy="230832"/>
          </a:xfrm>
          <a:prstGeom prst="rect">
            <a:avLst/>
          </a:prstGeom>
          <a:noFill/>
        </p:spPr>
        <p:txBody>
          <a:bodyPr wrap="square" rtlCol="0">
            <a:spAutoFit/>
          </a:bodyPr>
          <a:lstStyle/>
          <a:p>
            <a:r>
              <a:rPr lang="en-IN" sz="900">
                <a:hlinkClick r:id="rId3" tooltip="https://www.picpedia.org/chalkboard/r/results.html"/>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364500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3EA5-D768-3D61-5001-1B2D3B6DE2DD}"/>
              </a:ext>
            </a:extLst>
          </p:cNvPr>
          <p:cNvSpPr>
            <a:spLocks noGrp="1"/>
          </p:cNvSpPr>
          <p:nvPr>
            <p:ph type="title"/>
          </p:nvPr>
        </p:nvSpPr>
        <p:spPr/>
        <p:txBody>
          <a:bodyPr/>
          <a:lstStyle/>
          <a:p>
            <a:r>
              <a:rPr lang="en-US" dirty="0"/>
              <a:t>The end of road</a:t>
            </a:r>
            <a:endParaRPr lang="en-IN" dirty="0"/>
          </a:p>
        </p:txBody>
      </p:sp>
      <p:sp>
        <p:nvSpPr>
          <p:cNvPr id="3" name="Text Placeholder 2">
            <a:extLst>
              <a:ext uri="{FF2B5EF4-FFF2-40B4-BE49-F238E27FC236}">
                <a16:creationId xmlns:a16="http://schemas.microsoft.com/office/drawing/2014/main" id="{5F9564B1-025A-1D0F-8DB5-B36FDF33C55A}"/>
              </a:ext>
            </a:extLst>
          </p:cNvPr>
          <p:cNvSpPr>
            <a:spLocks noGrp="1"/>
          </p:cNvSpPr>
          <p:nvPr>
            <p:ph type="body" sz="quarter" idx="14"/>
          </p:nvPr>
        </p:nvSpPr>
        <p:spPr/>
        <p:txBody>
          <a:bodyPr/>
          <a:lstStyle/>
          <a:p>
            <a:r>
              <a:rPr lang="en-IN" b="1" dirty="0"/>
              <a:t>Vehicle Detection:</a:t>
            </a:r>
          </a:p>
          <a:p>
            <a:endParaRPr lang="en-IN" dirty="0"/>
          </a:p>
        </p:txBody>
      </p:sp>
      <p:sp>
        <p:nvSpPr>
          <p:cNvPr id="4" name="Content Placeholder 3">
            <a:extLst>
              <a:ext uri="{FF2B5EF4-FFF2-40B4-BE49-F238E27FC236}">
                <a16:creationId xmlns:a16="http://schemas.microsoft.com/office/drawing/2014/main" id="{784A48E2-28A1-5555-7CD2-80AA374C5100}"/>
              </a:ext>
            </a:extLst>
          </p:cNvPr>
          <p:cNvSpPr>
            <a:spLocks noGrp="1"/>
          </p:cNvSpPr>
          <p:nvPr>
            <p:ph sz="half" idx="2"/>
          </p:nvPr>
        </p:nvSpPr>
        <p:spPr/>
        <p:txBody>
          <a:bodyPr/>
          <a:lstStyle/>
          <a:p>
            <a:r>
              <a:rPr lang="en-IN" b="1" dirty="0"/>
              <a:t>Effective Background Subtraction: </a:t>
            </a:r>
            <a:r>
              <a:rPr lang="en-IN" dirty="0"/>
              <a:t>Distinguished moving vehicles, minimizing false positives.</a:t>
            </a:r>
          </a:p>
          <a:p>
            <a:endParaRPr lang="en-IN" dirty="0"/>
          </a:p>
          <a:p>
            <a:r>
              <a:rPr lang="en-IN" b="1" dirty="0"/>
              <a:t>Size-Based Filtering</a:t>
            </a:r>
            <a:r>
              <a:rPr lang="en-IN" dirty="0"/>
              <a:t>: Reduced false positives, focusing on expected vehicle dimensions.</a:t>
            </a:r>
          </a:p>
        </p:txBody>
      </p:sp>
      <p:sp>
        <p:nvSpPr>
          <p:cNvPr id="5" name="Text Placeholder 4">
            <a:extLst>
              <a:ext uri="{FF2B5EF4-FFF2-40B4-BE49-F238E27FC236}">
                <a16:creationId xmlns:a16="http://schemas.microsoft.com/office/drawing/2014/main" id="{A7A8F0F7-5521-F246-5C1A-8804E00F3D8F}"/>
              </a:ext>
            </a:extLst>
          </p:cNvPr>
          <p:cNvSpPr>
            <a:spLocks noGrp="1"/>
          </p:cNvSpPr>
          <p:nvPr>
            <p:ph type="body" sz="quarter" idx="16"/>
          </p:nvPr>
        </p:nvSpPr>
        <p:spPr/>
        <p:txBody>
          <a:bodyPr/>
          <a:lstStyle/>
          <a:p>
            <a:r>
              <a:rPr lang="en-IN" b="1" dirty="0"/>
              <a:t>Vehicle Counting:</a:t>
            </a:r>
          </a:p>
          <a:p>
            <a:endParaRPr lang="en-IN" dirty="0"/>
          </a:p>
        </p:txBody>
      </p:sp>
      <p:sp>
        <p:nvSpPr>
          <p:cNvPr id="6" name="Content Placeholder 5">
            <a:extLst>
              <a:ext uri="{FF2B5EF4-FFF2-40B4-BE49-F238E27FC236}">
                <a16:creationId xmlns:a16="http://schemas.microsoft.com/office/drawing/2014/main" id="{DE7549C8-90C8-9304-F498-ADB35CDC9452}"/>
              </a:ext>
            </a:extLst>
          </p:cNvPr>
          <p:cNvSpPr>
            <a:spLocks noGrp="1"/>
          </p:cNvSpPr>
          <p:nvPr>
            <p:ph sz="half" idx="13"/>
          </p:nvPr>
        </p:nvSpPr>
        <p:spPr/>
        <p:txBody>
          <a:bodyPr/>
          <a:lstStyle/>
          <a:p>
            <a:r>
              <a:rPr lang="en-US" b="1" dirty="0"/>
              <a:t>Robust Count Line: </a:t>
            </a:r>
            <a:r>
              <a:rPr lang="en-US" dirty="0"/>
              <a:t>Accurately registered vehicles for reliable counting.</a:t>
            </a:r>
          </a:p>
          <a:p>
            <a:r>
              <a:rPr lang="en-US" b="1" dirty="0"/>
              <a:t>Flexibility with Offset: </a:t>
            </a:r>
            <a:r>
              <a:rPr lang="en-US" dirty="0"/>
              <a:t>Accommodated trajectory variations for accuracy in real-world scenarios.</a:t>
            </a:r>
          </a:p>
          <a:p>
            <a:r>
              <a:rPr lang="en-US" b="1" dirty="0"/>
              <a:t>Overall Reliability: </a:t>
            </a:r>
            <a:r>
              <a:rPr lang="en-US" dirty="0"/>
              <a:t>Consistently demonstrated reliable detection and counting under variable traffic.</a:t>
            </a:r>
            <a:endParaRPr lang="en-IN" dirty="0"/>
          </a:p>
        </p:txBody>
      </p:sp>
      <p:sp>
        <p:nvSpPr>
          <p:cNvPr id="7" name="Text Placeholder 6">
            <a:extLst>
              <a:ext uri="{FF2B5EF4-FFF2-40B4-BE49-F238E27FC236}">
                <a16:creationId xmlns:a16="http://schemas.microsoft.com/office/drawing/2014/main" id="{5733F30E-6A27-C8D1-5178-B1DCC847E6B2}"/>
              </a:ext>
            </a:extLst>
          </p:cNvPr>
          <p:cNvSpPr>
            <a:spLocks noGrp="1"/>
          </p:cNvSpPr>
          <p:nvPr>
            <p:ph type="body" sz="quarter" idx="19"/>
          </p:nvPr>
        </p:nvSpPr>
        <p:spPr/>
        <p:txBody>
          <a:bodyPr/>
          <a:lstStyle/>
          <a:p>
            <a:r>
              <a:rPr lang="en-IN" b="1" dirty="0"/>
              <a:t>Performance Metrics:</a:t>
            </a:r>
          </a:p>
        </p:txBody>
      </p:sp>
      <p:sp>
        <p:nvSpPr>
          <p:cNvPr id="8" name="Content Placeholder 7">
            <a:extLst>
              <a:ext uri="{FF2B5EF4-FFF2-40B4-BE49-F238E27FC236}">
                <a16:creationId xmlns:a16="http://schemas.microsoft.com/office/drawing/2014/main" id="{9796106E-59B1-177C-9580-9C529A6B3303}"/>
              </a:ext>
            </a:extLst>
          </p:cNvPr>
          <p:cNvSpPr>
            <a:spLocks noGrp="1"/>
          </p:cNvSpPr>
          <p:nvPr>
            <p:ph sz="half" idx="20"/>
          </p:nvPr>
        </p:nvSpPr>
        <p:spPr/>
        <p:txBody>
          <a:bodyPr/>
          <a:lstStyle/>
          <a:p>
            <a:r>
              <a:rPr lang="en-US" b="1" dirty="0"/>
              <a:t>Accuracy and Precision: </a:t>
            </a:r>
            <a:r>
              <a:rPr lang="en-US" dirty="0"/>
              <a:t>Quantitative metrics validated system accuracy and precision.</a:t>
            </a:r>
          </a:p>
          <a:p>
            <a:r>
              <a:rPr lang="en-US" dirty="0"/>
              <a:t>Recall and False Positive Rate: Measured ability to avoid false negatives and minimize false positives.</a:t>
            </a:r>
          </a:p>
          <a:p>
            <a:r>
              <a:rPr lang="en-US" b="1" dirty="0"/>
              <a:t>Optimization Insights: </a:t>
            </a:r>
            <a:r>
              <a:rPr lang="en-US" dirty="0"/>
              <a:t>Provided valuable insights for ongoing system optimization in real-world applications.</a:t>
            </a:r>
            <a:endParaRPr lang="en-IN" dirty="0"/>
          </a:p>
        </p:txBody>
      </p:sp>
      <p:sp>
        <p:nvSpPr>
          <p:cNvPr id="9" name="Slide Number Placeholder 8">
            <a:extLst>
              <a:ext uri="{FF2B5EF4-FFF2-40B4-BE49-F238E27FC236}">
                <a16:creationId xmlns:a16="http://schemas.microsoft.com/office/drawing/2014/main" id="{541EC6DD-B86A-E0BA-FB03-9F99A2949F57}"/>
              </a:ext>
            </a:extLst>
          </p:cNvPr>
          <p:cNvSpPr>
            <a:spLocks noGrp="1"/>
          </p:cNvSpPr>
          <p:nvPr>
            <p:ph type="sldNum" sz="quarter" idx="12"/>
          </p:nvPr>
        </p:nvSpPr>
        <p:spPr/>
        <p:txBody>
          <a:bodyPr/>
          <a:lstStyle/>
          <a:p>
            <a:fld id="{8D0AFDD5-844D-364D-8AEC-50CF4D36D55D}" type="slidenum">
              <a:rPr lang="en-US" noProof="0" smtClean="0"/>
              <a:pPr/>
              <a:t>11</a:t>
            </a:fld>
            <a:endParaRPr lang="en-US" noProof="0"/>
          </a:p>
        </p:txBody>
      </p:sp>
      <p:sp>
        <p:nvSpPr>
          <p:cNvPr id="10" name="Footer Placeholder 9">
            <a:extLst>
              <a:ext uri="{FF2B5EF4-FFF2-40B4-BE49-F238E27FC236}">
                <a16:creationId xmlns:a16="http://schemas.microsoft.com/office/drawing/2014/main" id="{E696442A-14A6-FE66-BCA1-2904A8F47F30}"/>
              </a:ext>
            </a:extLst>
          </p:cNvPr>
          <p:cNvSpPr>
            <a:spLocks noGrp="1"/>
          </p:cNvSpPr>
          <p:nvPr>
            <p:ph type="ftr" sz="quarter" idx="11"/>
          </p:nvPr>
        </p:nvSpPr>
        <p:spPr/>
        <p:txBody>
          <a:bodyPr/>
          <a:lstStyle/>
          <a:p>
            <a:r>
              <a:rPr lang="en-US" dirty="0"/>
              <a:t>Object detection in surveillance</a:t>
            </a:r>
            <a:endParaRPr lang="en-US" noProof="0" dirty="0"/>
          </a:p>
        </p:txBody>
      </p:sp>
      <p:sp>
        <p:nvSpPr>
          <p:cNvPr id="11" name="Date Placeholder 10">
            <a:extLst>
              <a:ext uri="{FF2B5EF4-FFF2-40B4-BE49-F238E27FC236}">
                <a16:creationId xmlns:a16="http://schemas.microsoft.com/office/drawing/2014/main" id="{F233DF74-24ED-E0EE-8A42-7BA9A4D86218}"/>
              </a:ext>
            </a:extLst>
          </p:cNvPr>
          <p:cNvSpPr>
            <a:spLocks noGrp="1"/>
          </p:cNvSpPr>
          <p:nvPr>
            <p:ph type="dt" sz="half" idx="10"/>
          </p:nvPr>
        </p:nvSpPr>
        <p:spPr/>
        <p:txBody>
          <a:bodyPr/>
          <a:lstStyle/>
          <a:p>
            <a:r>
              <a:rPr lang="en-US" noProof="0" dirty="0"/>
              <a:t>2024</a:t>
            </a:r>
          </a:p>
        </p:txBody>
      </p:sp>
    </p:spTree>
    <p:extLst>
      <p:ext uri="{BB962C8B-B14F-4D97-AF65-F5344CB8AC3E}">
        <p14:creationId xmlns:p14="http://schemas.microsoft.com/office/powerpoint/2010/main" val="2390227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CBABF-CE4D-F1AA-A96B-1E9F4F9EE3A4}"/>
              </a:ext>
            </a:extLst>
          </p:cNvPr>
          <p:cNvSpPr>
            <a:spLocks noGrp="1"/>
          </p:cNvSpPr>
          <p:nvPr>
            <p:ph type="title"/>
          </p:nvPr>
        </p:nvSpPr>
        <p:spPr/>
        <p:txBody>
          <a:bodyPr/>
          <a:lstStyle/>
          <a:p>
            <a:r>
              <a:rPr lang="en-US" dirty="0"/>
              <a:t>Summary</a:t>
            </a:r>
            <a:endParaRPr lang="en-IN" dirty="0"/>
          </a:p>
        </p:txBody>
      </p:sp>
      <p:pic>
        <p:nvPicPr>
          <p:cNvPr id="7" name="Picture Placeholder 6">
            <a:extLst>
              <a:ext uri="{FF2B5EF4-FFF2-40B4-BE49-F238E27FC236}">
                <a16:creationId xmlns:a16="http://schemas.microsoft.com/office/drawing/2014/main" id="{23F9D4BA-5B36-8FBD-975F-E65EF256405C}"/>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l="31064" r="31064"/>
          <a:stretch/>
        </p:blipFill>
        <p:spPr/>
      </p:pic>
      <p:sp>
        <p:nvSpPr>
          <p:cNvPr id="4" name="Content Placeholder 3">
            <a:extLst>
              <a:ext uri="{FF2B5EF4-FFF2-40B4-BE49-F238E27FC236}">
                <a16:creationId xmlns:a16="http://schemas.microsoft.com/office/drawing/2014/main" id="{2117B306-5A81-D790-CAB1-57007326ED86}"/>
              </a:ext>
            </a:extLst>
          </p:cNvPr>
          <p:cNvSpPr>
            <a:spLocks noGrp="1"/>
          </p:cNvSpPr>
          <p:nvPr>
            <p:ph idx="1"/>
          </p:nvPr>
        </p:nvSpPr>
        <p:spPr/>
        <p:txBody>
          <a:bodyPr/>
          <a:lstStyle/>
          <a:p>
            <a:r>
              <a:rPr lang="en-US" sz="1400" dirty="0"/>
              <a:t>The evaluation showcased the system's </a:t>
            </a:r>
            <a:r>
              <a:rPr lang="en-US" sz="1400" b="1" dirty="0"/>
              <a:t>accurate and reliable </a:t>
            </a:r>
            <a:r>
              <a:rPr lang="en-US" sz="1400" dirty="0"/>
              <a:t>vehicle detection and counting in a simulated traffic scenario. Effective modules and parameter adjustments yielded </a:t>
            </a:r>
            <a:r>
              <a:rPr lang="en-US" sz="1400" b="1" dirty="0"/>
              <a:t>impressive results</a:t>
            </a:r>
            <a:r>
              <a:rPr lang="en-US" sz="1400" dirty="0"/>
              <a:t>, indicating the system's potential for </a:t>
            </a:r>
            <a:r>
              <a:rPr lang="en-US" sz="1400" b="1" dirty="0"/>
              <a:t>real-world applications</a:t>
            </a:r>
            <a:r>
              <a:rPr lang="en-US" sz="1400" dirty="0"/>
              <a:t> in </a:t>
            </a:r>
            <a:r>
              <a:rPr lang="en-US" sz="1400" b="1" dirty="0"/>
              <a:t>traffic management </a:t>
            </a:r>
            <a:r>
              <a:rPr lang="en-US" sz="1400" dirty="0"/>
              <a:t>and </a:t>
            </a:r>
            <a:r>
              <a:rPr lang="en-US" sz="1400" b="1" dirty="0"/>
              <a:t>infrastructure planning</a:t>
            </a:r>
            <a:r>
              <a:rPr lang="en-US" sz="1400" dirty="0"/>
              <a:t>, providing valuable </a:t>
            </a:r>
            <a:r>
              <a:rPr lang="en-US" sz="1400" b="1" dirty="0"/>
              <a:t>insights</a:t>
            </a:r>
            <a:r>
              <a:rPr lang="en-US" sz="1400" dirty="0"/>
              <a:t> with </a:t>
            </a:r>
            <a:r>
              <a:rPr lang="en-US" sz="1400" b="1" dirty="0"/>
              <a:t>precise</a:t>
            </a:r>
            <a:r>
              <a:rPr lang="en-US" sz="1400" dirty="0"/>
              <a:t> vehicle data.</a:t>
            </a:r>
            <a:endParaRPr lang="en-IN" sz="1400" dirty="0"/>
          </a:p>
        </p:txBody>
      </p:sp>
      <p:sp>
        <p:nvSpPr>
          <p:cNvPr id="5" name="Slide Number Placeholder 4">
            <a:extLst>
              <a:ext uri="{FF2B5EF4-FFF2-40B4-BE49-F238E27FC236}">
                <a16:creationId xmlns:a16="http://schemas.microsoft.com/office/drawing/2014/main" id="{90FEA8E7-2008-E7C6-6195-EEDFFBB87944}"/>
              </a:ext>
            </a:extLst>
          </p:cNvPr>
          <p:cNvSpPr>
            <a:spLocks noGrp="1"/>
          </p:cNvSpPr>
          <p:nvPr>
            <p:ph type="sldNum" sz="quarter" idx="12"/>
          </p:nvPr>
        </p:nvSpPr>
        <p:spPr/>
        <p:txBody>
          <a:bodyPr/>
          <a:lstStyle/>
          <a:p>
            <a:fld id="{8D0AFDD5-844D-364D-8AEC-50CF4D36D55D}" type="slidenum">
              <a:rPr lang="en-US" noProof="0" smtClean="0"/>
              <a:pPr/>
              <a:t>12</a:t>
            </a:fld>
            <a:endParaRPr lang="en-US" noProof="0"/>
          </a:p>
        </p:txBody>
      </p:sp>
    </p:spTree>
    <p:extLst>
      <p:ext uri="{BB962C8B-B14F-4D97-AF65-F5344CB8AC3E}">
        <p14:creationId xmlns:p14="http://schemas.microsoft.com/office/powerpoint/2010/main" val="75648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Methodology</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Experimental setup</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Result and Analysis </a:t>
            </a:r>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Summary</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Object detection in surveillance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2024</a:t>
            </a:r>
          </a:p>
        </p:txBody>
      </p:sp>
    </p:spTree>
    <p:extLst>
      <p:ext uri="{BB962C8B-B14F-4D97-AF65-F5344CB8AC3E}">
        <p14:creationId xmlns:p14="http://schemas.microsoft.com/office/powerpoint/2010/main" val="68197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p:txBody>
          <a:bodyPr/>
          <a:lstStyle/>
          <a:p>
            <a:r>
              <a:rPr lang="en-US" sz="1400" dirty="0"/>
              <a:t>The methodology, leveraging </a:t>
            </a:r>
            <a:r>
              <a:rPr lang="en-US" sz="1400" b="1" dirty="0"/>
              <a:t>OpenCV and NumPy</a:t>
            </a:r>
            <a:r>
              <a:rPr lang="en-US" sz="1400" dirty="0"/>
              <a:t>, employs </a:t>
            </a:r>
            <a:r>
              <a:rPr lang="en-US" sz="1400" b="1" dirty="0"/>
              <a:t>MOG2</a:t>
            </a:r>
            <a:r>
              <a:rPr lang="en-US" sz="1400" dirty="0"/>
              <a:t> </a:t>
            </a:r>
            <a:r>
              <a:rPr lang="en-US" sz="1400" b="1" dirty="0"/>
              <a:t>background subtraction</a:t>
            </a:r>
            <a:r>
              <a:rPr lang="en-US" sz="1400" dirty="0"/>
              <a:t>, feature detection, and contouring for efficient vehicle counting. The system's </a:t>
            </a:r>
            <a:r>
              <a:rPr lang="en-US" sz="1400" b="1" dirty="0"/>
              <a:t>three-phase architecture </a:t>
            </a:r>
            <a:r>
              <a:rPr lang="en-US" sz="1400" dirty="0"/>
              <a:t>combines preprocessing and background subtraction, leading to precise enumeration using a virtual counting line. </a:t>
            </a:r>
            <a:r>
              <a:rPr lang="en-US" sz="1400" b="1" dirty="0"/>
              <a:t>OpenCV (cv2) </a:t>
            </a:r>
            <a:r>
              <a:rPr lang="en-US" sz="1400" dirty="0"/>
              <a:t>handles background subtraction, while </a:t>
            </a:r>
            <a:r>
              <a:rPr lang="en-US" sz="1400" b="1" dirty="0"/>
              <a:t>NumPy (np)</a:t>
            </a:r>
            <a:r>
              <a:rPr lang="en-US" sz="1400" dirty="0"/>
              <a:t> optimizes numerical computations and memory management. This approach establishes a </a:t>
            </a:r>
            <a:r>
              <a:rPr lang="en-US" sz="1400" b="1" dirty="0"/>
              <a:t>streamlined and effective framework </a:t>
            </a:r>
            <a:r>
              <a:rPr lang="en-US" sz="1400" dirty="0"/>
              <a:t>for automated vehicle counting, integrating essential components for accurate analysis of video footage.</a:t>
            </a:r>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t="569" b="569"/>
          <a:stretch/>
        </p:blipFill>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DF359-6BBB-1378-14F0-97D7BBC7B8F4}"/>
              </a:ext>
            </a:extLst>
          </p:cNvPr>
          <p:cNvSpPr>
            <a:spLocks noGrp="1"/>
          </p:cNvSpPr>
          <p:nvPr>
            <p:ph type="title"/>
          </p:nvPr>
        </p:nvSpPr>
        <p:spPr>
          <a:xfrm>
            <a:off x="731519" y="1947672"/>
            <a:ext cx="3983355" cy="1938528"/>
          </a:xfrm>
        </p:spPr>
        <p:txBody>
          <a:bodyPr/>
          <a:lstStyle/>
          <a:p>
            <a:r>
              <a:rPr lang="en-US" dirty="0"/>
              <a:t>Problem statement</a:t>
            </a:r>
            <a:endParaRPr lang="en-IN" dirty="0"/>
          </a:p>
        </p:txBody>
      </p:sp>
      <p:sp>
        <p:nvSpPr>
          <p:cNvPr id="3" name="Text Placeholder 2">
            <a:extLst>
              <a:ext uri="{FF2B5EF4-FFF2-40B4-BE49-F238E27FC236}">
                <a16:creationId xmlns:a16="http://schemas.microsoft.com/office/drawing/2014/main" id="{BD9B0C59-ABE8-1D8A-DBB7-93BCF16A8B7A}"/>
              </a:ext>
            </a:extLst>
          </p:cNvPr>
          <p:cNvSpPr>
            <a:spLocks noGrp="1"/>
          </p:cNvSpPr>
          <p:nvPr>
            <p:ph type="body" idx="1"/>
          </p:nvPr>
        </p:nvSpPr>
        <p:spPr/>
        <p:txBody>
          <a:bodyPr/>
          <a:lstStyle/>
          <a:p>
            <a:r>
              <a:rPr lang="en-US" dirty="0"/>
              <a:t>The </a:t>
            </a:r>
            <a:r>
              <a:rPr lang="en-US" i="1" dirty="0"/>
              <a:t>“elephant” </a:t>
            </a:r>
            <a:r>
              <a:rPr lang="en-US" dirty="0"/>
              <a:t>in the room</a:t>
            </a:r>
            <a:endParaRPr lang="en-IN" dirty="0"/>
          </a:p>
        </p:txBody>
      </p:sp>
      <p:pic>
        <p:nvPicPr>
          <p:cNvPr id="6" name="Picture Placeholder 5">
            <a:extLst>
              <a:ext uri="{FF2B5EF4-FFF2-40B4-BE49-F238E27FC236}">
                <a16:creationId xmlns:a16="http://schemas.microsoft.com/office/drawing/2014/main" id="{13BA4DB0-A88E-46EE-FDDF-BE8361EB1CB6}"/>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a:stretch/>
        </p:blipFill>
        <p:spPr/>
      </p:pic>
    </p:spTree>
    <p:extLst>
      <p:ext uri="{BB962C8B-B14F-4D97-AF65-F5344CB8AC3E}">
        <p14:creationId xmlns:p14="http://schemas.microsoft.com/office/powerpoint/2010/main" val="354435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1520890"/>
            <a:ext cx="5010912" cy="3663758"/>
          </a:xfrm>
        </p:spPr>
        <p:txBody>
          <a:bodyPr/>
          <a:lstStyle/>
          <a:p>
            <a:r>
              <a:rPr lang="en-US" dirty="0"/>
              <a:t>The rapid growth of modern transportation necessitates advanced methods for meticulous traffic monitoring. Current challenges include the need for accurate vehicle counting in video footage to comprehend traffic patterns, inform infrastructure development, and optimize traffic flow. Existing approaches leverage OpenCV and NumPy yet face limitations under variable conditions. The problem is to enhance the robustness of automated vehicle counting systems, addressing factors like lighting variations and occlusions, and exploring additional techniques, such as object detection models and machine learning, to ensure accurate and reliable performance in diverse real-world scenarios</a:t>
            </a:r>
            <a:r>
              <a:rPr lang="en-US" sz="1200" dirty="0"/>
              <a:t>.</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5</a:t>
            </a:fld>
            <a:endParaRPr lang="en-US" dirty="0"/>
          </a:p>
        </p:txBody>
      </p:sp>
      <p:pic>
        <p:nvPicPr>
          <p:cNvPr id="6" name="Picture Placeholder 5">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t="569" b="569"/>
          <a:stretch/>
        </p:blipFill>
        <p:spPr/>
      </p:pic>
    </p:spTree>
    <p:extLst>
      <p:ext uri="{BB962C8B-B14F-4D97-AF65-F5344CB8AC3E}">
        <p14:creationId xmlns:p14="http://schemas.microsoft.com/office/powerpoint/2010/main" val="2750488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251927" y="1947672"/>
            <a:ext cx="5251239" cy="1178083"/>
          </a:xfrm>
        </p:spPr>
        <p:txBody>
          <a:bodyPr/>
          <a:lstStyle/>
          <a:p>
            <a:r>
              <a:rPr lang="en-US" dirty="0"/>
              <a:t>Methodology</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a:xfrm>
            <a:off x="251927" y="3026664"/>
            <a:ext cx="2980944" cy="402336"/>
          </a:xfrm>
        </p:spPr>
        <p:txBody>
          <a:bodyPr/>
          <a:lstStyle/>
          <a:p>
            <a:r>
              <a:rPr lang="en-US" altLang="zh-CN" dirty="0"/>
              <a:t>From data to knowledge</a:t>
            </a:r>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16690" r="16690"/>
          <a:stretch/>
        </p:blipFill>
        <p:spPr>
          <a:xfrm>
            <a:off x="5503166" y="420624"/>
            <a:ext cx="5897880" cy="5897880"/>
          </a:xfrm>
        </p:spPr>
      </p:pic>
    </p:spTree>
    <p:extLst>
      <p:ext uri="{BB962C8B-B14F-4D97-AF65-F5344CB8AC3E}">
        <p14:creationId xmlns:p14="http://schemas.microsoft.com/office/powerpoint/2010/main" val="375226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The What(s) and How(s)​</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b="1" dirty="0"/>
              <a:t>Basic overview</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r>
              <a:rPr lang="en-US" dirty="0"/>
              <a:t>Utilizes OpenCV and NumPy</a:t>
            </a:r>
            <a:br>
              <a:rPr lang="en-US" dirty="0"/>
            </a:br>
            <a:br>
              <a:rPr lang="en-US" dirty="0"/>
            </a:br>
            <a:r>
              <a:rPr lang="en-US" dirty="0"/>
              <a:t>Employs MOG2 background subtraction</a:t>
            </a:r>
            <a:br>
              <a:rPr lang="en-US" dirty="0"/>
            </a:br>
            <a:br>
              <a:rPr lang="en-US" dirty="0"/>
            </a:br>
            <a:r>
              <a:rPr lang="en-US" dirty="0"/>
              <a:t>Includes feature detection and contouring for efficient vehicle counting​</a:t>
            </a:r>
            <a:br>
              <a:rPr lang="en-US" dirty="0"/>
            </a:b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b="1" dirty="0"/>
              <a:t>System Architecture</a:t>
            </a:r>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dirty="0"/>
              <a:t>Three-phase structure</a:t>
            </a:r>
          </a:p>
          <a:p>
            <a:endParaRPr lang="en-US" dirty="0"/>
          </a:p>
          <a:p>
            <a:r>
              <a:rPr lang="en-US" dirty="0"/>
              <a:t>Combines preprocessing and background subtraction</a:t>
            </a:r>
          </a:p>
          <a:p>
            <a:endParaRPr lang="en-US" dirty="0"/>
          </a:p>
          <a:p>
            <a:r>
              <a:rPr lang="en-US" dirty="0"/>
              <a:t>Leads to precise enumeration with a virtual counting line​</a:t>
            </a:r>
            <a:br>
              <a:rPr lang="en-US" dirty="0"/>
            </a:br>
            <a:endParaRPr lang="en-US"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b="1" dirty="0"/>
              <a:t>Library and Tools</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r>
              <a:rPr lang="en-US" dirty="0"/>
              <a:t>OpenCV (cv2) for background subtraction</a:t>
            </a:r>
          </a:p>
          <a:p>
            <a:endParaRPr lang="en-US" dirty="0"/>
          </a:p>
          <a:p>
            <a:r>
              <a:rPr lang="en-US" dirty="0"/>
              <a:t>NumPy (np) for numerical computations and memory optimization</a:t>
            </a:r>
          </a:p>
          <a:p>
            <a:endParaRPr lang="en-US" dirty="0"/>
          </a:p>
          <a:p>
            <a:r>
              <a:rPr lang="en-US" dirty="0"/>
              <a:t>VS code’s Environment for ease in </a:t>
            </a:r>
            <a:r>
              <a:rPr lang="en-US" dirty="0" err="1"/>
              <a:t>developement</a:t>
            </a:r>
            <a:endParaRPr lang="en-US"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7</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Object detection in surveillance</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2024</a:t>
            </a:r>
          </a:p>
        </p:txBody>
      </p:sp>
    </p:spTree>
    <p:extLst>
      <p:ext uri="{BB962C8B-B14F-4D97-AF65-F5344CB8AC3E}">
        <p14:creationId xmlns:p14="http://schemas.microsoft.com/office/powerpoint/2010/main" val="3095245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251927" y="1947672"/>
            <a:ext cx="5251239" cy="1178083"/>
          </a:xfrm>
        </p:spPr>
        <p:txBody>
          <a:bodyPr/>
          <a:lstStyle/>
          <a:p>
            <a:r>
              <a:rPr lang="en-US" dirty="0"/>
              <a:t>Experimental</a:t>
            </a:r>
            <a:br>
              <a:rPr lang="en-US" dirty="0"/>
            </a:br>
            <a:r>
              <a:rPr lang="en-US" dirty="0"/>
              <a:t>setup</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a:xfrm>
            <a:off x="251925" y="4351612"/>
            <a:ext cx="2980944" cy="402336"/>
          </a:xfrm>
        </p:spPr>
        <p:txBody>
          <a:bodyPr/>
          <a:lstStyle/>
          <a:p>
            <a:r>
              <a:rPr lang="en-US" altLang="zh-CN" dirty="0"/>
              <a:t>“To perfection do we test” -Aurelius</a:t>
            </a:r>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16667" r="16667"/>
          <a:stretch/>
        </p:blipFill>
        <p:spPr>
          <a:xfrm>
            <a:off x="5503166" y="420624"/>
            <a:ext cx="5897880" cy="5897880"/>
          </a:xfrm>
        </p:spPr>
      </p:pic>
    </p:spTree>
    <p:extLst>
      <p:ext uri="{BB962C8B-B14F-4D97-AF65-F5344CB8AC3E}">
        <p14:creationId xmlns:p14="http://schemas.microsoft.com/office/powerpoint/2010/main" val="723800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The value of Work</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b="1" dirty="0"/>
              <a:t>Dataset Representation:</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endParaRPr lang="en-US" dirty="0"/>
          </a:p>
          <a:p>
            <a:r>
              <a:rPr lang="en-US" dirty="0"/>
              <a:t>Specially acquired video with controlled lighting and diverse traffic scenarios.</a:t>
            </a:r>
          </a:p>
          <a:p>
            <a:endParaRPr lang="en-US" dirty="0"/>
          </a:p>
          <a:p>
            <a:r>
              <a:rPr lang="en-US" dirty="0"/>
              <a:t>Balances factors like lane usage, vehicle types, and inter-vehicle spacing.</a:t>
            </a:r>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b="1" dirty="0"/>
              <a:t>Parameter Fine-Tuning:</a:t>
            </a:r>
          </a:p>
          <a:p>
            <a:endParaRPr lang="en-US" dirty="0"/>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dirty="0"/>
              <a:t>Adjusted parameters, including </a:t>
            </a:r>
            <a:r>
              <a:rPr lang="en-US" dirty="0" err="1"/>
              <a:t>min_rect_size</a:t>
            </a:r>
            <a:r>
              <a:rPr lang="en-US" dirty="0"/>
              <a:t>, </a:t>
            </a:r>
            <a:r>
              <a:rPr lang="en-US" dirty="0" err="1"/>
              <a:t>count_line_pos</a:t>
            </a:r>
            <a:r>
              <a:rPr lang="en-US" dirty="0"/>
              <a:t>, and offset, for accurate vehicle detection.</a:t>
            </a:r>
          </a:p>
          <a:p>
            <a:endParaRPr lang="en-US" dirty="0"/>
          </a:p>
          <a:p>
            <a:r>
              <a:rPr lang="en-US" dirty="0"/>
              <a:t>Optimized parameters based on video resolution and intended vehicle trajectory.</a:t>
            </a:r>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b="1" dirty="0"/>
              <a:t>Quantitative Evaluation Metrics:</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endParaRPr lang="en-US" dirty="0"/>
          </a:p>
          <a:p>
            <a:r>
              <a:rPr lang="en-US" dirty="0"/>
              <a:t>Utilized metrics such as accuracy, precision, recall, false positive rate (FPR), and false negative rate (FNR).</a:t>
            </a:r>
          </a:p>
          <a:p>
            <a:endParaRPr lang="en-US" dirty="0"/>
          </a:p>
          <a:p>
            <a:r>
              <a:rPr lang="en-US" dirty="0"/>
              <a:t>Metrics provide a comprehensive quantitative assessment of the system's performance in real-world scenarios.</a:t>
            </a:r>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9</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Object detection in surveillance</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2024</a:t>
            </a:r>
          </a:p>
        </p:txBody>
      </p:sp>
    </p:spTree>
    <p:extLst>
      <p:ext uri="{BB962C8B-B14F-4D97-AF65-F5344CB8AC3E}">
        <p14:creationId xmlns:p14="http://schemas.microsoft.com/office/powerpoint/2010/main" val="1069276068"/>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{B1E3E39F-0AA5-46E6-89A7-906548E44273}tf11429527_win32</Template>
  <TotalTime>71</TotalTime>
  <Words>666</Words>
  <Application>Microsoft Office PowerPoint</Application>
  <PresentationFormat>Widescreen</PresentationFormat>
  <Paragraphs>93</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DM Sans Medium</vt:lpstr>
      <vt:lpstr>Karla</vt:lpstr>
      <vt:lpstr>Univers Condensed Light</vt:lpstr>
      <vt:lpstr>Office Theme</vt:lpstr>
      <vt:lpstr>Object detection in surveillance</vt:lpstr>
      <vt:lpstr>Agenda</vt:lpstr>
      <vt:lpstr>Introduction </vt:lpstr>
      <vt:lpstr>Problem statement</vt:lpstr>
      <vt:lpstr> </vt:lpstr>
      <vt:lpstr>Methodology</vt:lpstr>
      <vt:lpstr>The What(s) and How(s)​</vt:lpstr>
      <vt:lpstr>Experimental setup</vt:lpstr>
      <vt:lpstr>The value of Work</vt:lpstr>
      <vt:lpstr>Result &amp; Analysis</vt:lpstr>
      <vt:lpstr>The end of road</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in surveillance</dc:title>
  <dc:creator>Sujal Maheshwari</dc:creator>
  <cp:lastModifiedBy>Sujal Maheshwari</cp:lastModifiedBy>
  <cp:revision>1</cp:revision>
  <dcterms:created xsi:type="dcterms:W3CDTF">2024-01-16T17:20:23Z</dcterms:created>
  <dcterms:modified xsi:type="dcterms:W3CDTF">2024-01-16T18:31:28Z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